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5" r:id="rId4"/>
    <p:sldId id="259" r:id="rId5"/>
    <p:sldId id="260" r:id="rId6"/>
    <p:sldId id="261" r:id="rId7"/>
    <p:sldId id="262" r:id="rId8"/>
    <p:sldId id="457" r:id="rId9"/>
    <p:sldId id="297" r:id="rId10"/>
    <p:sldId id="263" r:id="rId11"/>
    <p:sldId id="458" r:id="rId12"/>
    <p:sldId id="468" r:id="rId13"/>
    <p:sldId id="467" r:id="rId14"/>
    <p:sldId id="445" r:id="rId15"/>
    <p:sldId id="462" r:id="rId16"/>
    <p:sldId id="463" r:id="rId17"/>
    <p:sldId id="447" r:id="rId18"/>
    <p:sldId id="448" r:id="rId19"/>
    <p:sldId id="464" r:id="rId20"/>
    <p:sldId id="466"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418"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11/16/2021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16/11/2021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14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19 November 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al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a:t>
            </a: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hwal</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gama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T</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erengganu</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endParaRPr>
          </a:p>
        </p:txBody>
      </p:sp>
      <p:sp>
        <p:nvSpPr>
          <p:cNvPr id="11" name="Rectangle 10"/>
          <p:cNvSpPr/>
          <p:nvPr/>
        </p:nvSpPr>
        <p:spPr>
          <a:xfrm>
            <a:off x="639983" y="3505200"/>
            <a:ext cx="7848600" cy="2057400"/>
          </a:xfrm>
          <a:prstGeom prst="rect">
            <a:avLst/>
          </a:prstGeom>
          <a:noFill/>
          <a:scene3d>
            <a:camera prst="perspectiveAbove"/>
            <a:lightRig rig="threePt" dir="t"/>
          </a:scene3d>
          <a:sp3d>
            <a:bevelT/>
            <a:bevelB prst="relaxedInset"/>
          </a:sp3d>
        </p:spPr>
        <p:txBody>
          <a:bodyPr wrap="square">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ms-MY"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25-SQUANOVA" pitchFamily="34" charset="0"/>
              </a:rPr>
              <a:t>REZEKI HALAL MEMBAWA KEBERKATAN</a:t>
            </a: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MULTIMEDIA</a:t>
            </a:r>
          </a:p>
          <a:p>
            <a:pPr marL="0" indent="0" algn="ctr">
              <a:buNone/>
            </a:pP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45 / 2021</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22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284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451280" y="381000"/>
            <a:ext cx="8115300" cy="956161"/>
          </a:xfrm>
          <a:prstGeom prst="plaque">
            <a:avLst>
              <a:gd name="adj" fmla="val 30131"/>
            </a:avLst>
          </a:prstGeom>
          <a:solidFill>
            <a:schemeClr val="accent6">
              <a:lumMod val="75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spc="50" dirty="0">
                <a:ln w="0"/>
                <a:solidFill>
                  <a:schemeClr val="bg2"/>
                </a:solidFill>
                <a:effectLst>
                  <a:innerShdw blurRad="63500" dist="50800" dir="13500000">
                    <a:srgbClr val="000000">
                      <a:alpha val="50000"/>
                    </a:srgbClr>
                  </a:innerShdw>
                </a:effectLst>
                <a:latin typeface="Arial Black" pitchFamily="34" charset="0"/>
              </a:rPr>
              <a:t>S</a:t>
            </a:r>
            <a:r>
              <a:rPr lang="fi-FI" sz="2800" b="1" spc="50" dirty="0" smtClean="0">
                <a:ln w="0"/>
                <a:solidFill>
                  <a:schemeClr val="bg2"/>
                </a:solidFill>
                <a:effectLst>
                  <a:innerShdw blurRad="63500" dist="50800" dir="13500000">
                    <a:srgbClr val="000000">
                      <a:alpha val="50000"/>
                    </a:srgbClr>
                  </a:innerShdw>
                </a:effectLst>
                <a:latin typeface="Arial Black" pitchFamily="34" charset="0"/>
              </a:rPr>
              <a:t>umber </a:t>
            </a:r>
            <a:r>
              <a:rPr lang="fi-FI" sz="2800" b="1" spc="50" dirty="0">
                <a:ln w="0"/>
                <a:solidFill>
                  <a:schemeClr val="bg2"/>
                </a:solidFill>
                <a:effectLst>
                  <a:innerShdw blurRad="63500" dist="50800" dir="13500000">
                    <a:srgbClr val="000000">
                      <a:alpha val="50000"/>
                    </a:srgbClr>
                  </a:innerShdw>
                </a:effectLst>
                <a:latin typeface="Arial Black" pitchFamily="34" charset="0"/>
              </a:rPr>
              <a:t>perolehan rezeki menepati dengan hukum syarak</a:t>
            </a:r>
            <a:endParaRPr lang="en-US" sz="2800" b="1" spc="50" dirty="0">
              <a:ln w="0"/>
              <a:solidFill>
                <a:schemeClr val="bg2"/>
              </a:solidFill>
              <a:effectLst>
                <a:innerShdw blurRad="63500" dist="50800" dir="13500000">
                  <a:srgbClr val="000000">
                    <a:alpha val="50000"/>
                  </a:srgbClr>
                </a:innerShdw>
              </a:effectLst>
            </a:endParaRPr>
          </a:p>
        </p:txBody>
      </p:sp>
      <p:sp>
        <p:nvSpPr>
          <p:cNvPr id="4" name="Up-Down Arrow 3"/>
          <p:cNvSpPr/>
          <p:nvPr/>
        </p:nvSpPr>
        <p:spPr>
          <a:xfrm>
            <a:off x="3461162" y="1339141"/>
            <a:ext cx="2209800" cy="36900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que 6"/>
          <p:cNvSpPr/>
          <p:nvPr/>
        </p:nvSpPr>
        <p:spPr>
          <a:xfrm>
            <a:off x="-5938" y="2895600"/>
            <a:ext cx="9144000" cy="730659"/>
          </a:xfrm>
          <a:prstGeom prst="plaque">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Jaminan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rezeki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halal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keberkatan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laque 7"/>
          <p:cNvSpPr/>
          <p:nvPr/>
        </p:nvSpPr>
        <p:spPr>
          <a:xfrm>
            <a:off x="478989" y="5029200"/>
            <a:ext cx="8115300" cy="1623951"/>
          </a:xfrm>
          <a:prstGeom prst="plaque">
            <a:avLst>
              <a:gd name="adj" fmla="val 30131"/>
            </a:avLst>
          </a:prstGeom>
          <a:solidFill>
            <a:schemeClr val="accent6">
              <a:lumMod val="75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spc="50" dirty="0">
                <a:ln w="0"/>
                <a:solidFill>
                  <a:schemeClr val="bg2"/>
                </a:solidFill>
                <a:effectLst>
                  <a:innerShdw blurRad="63500" dist="50800" dir="13500000">
                    <a:srgbClr val="000000">
                      <a:alpha val="50000"/>
                    </a:srgbClr>
                  </a:innerShdw>
                </a:effectLst>
                <a:latin typeface="Arial Black" pitchFamily="34" charset="0"/>
              </a:rPr>
              <a:t>Islam mengharamkan sebarang urusan perolehan yang mempunyai unsur riba, penyelewengan, penipuan, rasuah dan seumpamanya</a:t>
            </a:r>
            <a:endParaRPr lang="en-US" sz="2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584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9" name="Plaque 8"/>
          <p:cNvSpPr/>
          <p:nvPr/>
        </p:nvSpPr>
        <p:spPr>
          <a:xfrm>
            <a:off x="171450" y="2812471"/>
            <a:ext cx="8724898" cy="638299"/>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p>
        </p:txBody>
      </p:sp>
      <p:sp>
        <p:nvSpPr>
          <p:cNvPr id="4" name="Rectangle 3"/>
          <p:cNvSpPr/>
          <p:nvPr/>
        </p:nvSpPr>
        <p:spPr>
          <a:xfrm>
            <a:off x="266699" y="3505200"/>
            <a:ext cx="8534400" cy="3108543"/>
          </a:xfrm>
          <a:prstGeom prst="rect">
            <a:avLst/>
          </a:prstGeom>
        </p:spPr>
        <p:txBody>
          <a:bodyPr wrap="square">
            <a:spAutoFit/>
          </a:bodyPr>
          <a:lstStyle/>
          <a:p>
            <a:pPr algn="ctr">
              <a:spcAft>
                <a:spcPts val="0"/>
              </a:spcAft>
            </a:pPr>
            <a:r>
              <a:rPr lang="sv-SE"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rPr>
              <a:t>Apakah </a:t>
            </a:r>
            <a:r>
              <a:rPr lang="sv-S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rPr>
              <a:t>semua ini wahai pemilik makanan? Lelaki itu menjawab: Makanan ini telah ditimpa hujan wahai Rasulullah SAW. Rasulullah bersabda: Kenapa kamu tidak meletakkan yang basah ini di sebelah atas supaya manusia dapat melihatnya? Sesiapa yang menipu maka dia bukan daripada kalanganku.</a:t>
            </a:r>
          </a:p>
        </p:txBody>
      </p:sp>
      <p:sp>
        <p:nvSpPr>
          <p:cNvPr id="3" name="Down Arrow Callout 2"/>
          <p:cNvSpPr/>
          <p:nvPr/>
        </p:nvSpPr>
        <p:spPr>
          <a:xfrm>
            <a:off x="609600" y="228600"/>
            <a:ext cx="8191499" cy="2438400"/>
          </a:xfrm>
          <a:prstGeom prst="downArrowCallout">
            <a:avLst>
              <a:gd name="adj1" fmla="val 25000"/>
              <a:gd name="adj2" fmla="val 26461"/>
              <a:gd name="adj3" fmla="val 23995"/>
              <a:gd name="adj4" fmla="val 64977"/>
            </a:avLst>
          </a:prstGeom>
          <a:solidFill>
            <a:schemeClr val="bg2">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Diriwayatkan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Abu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Hurairah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bahawa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Rasulullah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SAW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pernah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melalui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longgokan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makanan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dijual</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sambil</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memasukkan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tangannya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longgokan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makanan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tersebut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mendapati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jari-jemari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val="295800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3657600" y="609600"/>
            <a:ext cx="5181600" cy="1524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penyelewengan dan penipuan dalam urusniaga masakini </a:t>
            </a:r>
          </a:p>
        </p:txBody>
      </p:sp>
      <p:sp>
        <p:nvSpPr>
          <p:cNvPr id="4" name="Right Arrow 3"/>
          <p:cNvSpPr/>
          <p:nvPr/>
        </p:nvSpPr>
        <p:spPr>
          <a:xfrm>
            <a:off x="304800" y="457200"/>
            <a:ext cx="3200400" cy="1828800"/>
          </a:xfrm>
          <a:prstGeom prst="rightArrow">
            <a:avLst>
              <a:gd name="adj1" fmla="val 53896"/>
              <a:gd name="adj2" fmla="val 50000"/>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Skim Cepat Kaya</a:t>
            </a:r>
          </a:p>
        </p:txBody>
      </p:sp>
      <p:sp>
        <p:nvSpPr>
          <p:cNvPr id="8" name="Rectangle 7"/>
          <p:cNvSpPr/>
          <p:nvPr/>
        </p:nvSpPr>
        <p:spPr>
          <a:xfrm>
            <a:off x="657101" y="4953000"/>
            <a:ext cx="7953499" cy="1600200"/>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Hukum pelaburan Skim Cepat Kaya adalah haram kerana ia mengandungi unsur-unsur judi, riba, gharar dan tadlis dan umat Islam dilarang daripada terlibat dengan skim ini</a:t>
            </a:r>
            <a:endPar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2" name="Down Arrow Callout 1"/>
          <p:cNvSpPr/>
          <p:nvPr/>
        </p:nvSpPr>
        <p:spPr>
          <a:xfrm>
            <a:off x="914400" y="2743200"/>
            <a:ext cx="7315200" cy="2057400"/>
          </a:xfrm>
          <a:prstGeom prst="downArrowCallou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merican Classic" pitchFamily="18" charset="0"/>
              </a:rPr>
              <a:t>Muzakarah Jawatankuasa Fatwa Majlis Kebangsaan Bagi Hal Ehwal </a:t>
            </a:r>
            <a:r>
              <a:rPr lang="fi-FI" sz="2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merican Classic" pitchFamily="18" charset="0"/>
              </a:rPr>
              <a:t>Agama </a:t>
            </a:r>
            <a:r>
              <a:rPr lang="fi-FI" sz="24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merican Classic" pitchFamily="18" charset="0"/>
              </a:rPr>
              <a:t>Islam Malaysia Kali Ke-69</a:t>
            </a:r>
            <a:endParaRPr lang="sv-SE" sz="24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merican Classic" pitchFamily="18" charset="0"/>
            </a:endParaRPr>
          </a:p>
        </p:txBody>
      </p:sp>
    </p:spTree>
    <p:extLst>
      <p:ext uri="{BB962C8B-B14F-4D97-AF65-F5344CB8AC3E}">
        <p14:creationId xmlns:p14="http://schemas.microsoft.com/office/powerpoint/2010/main" val="40412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p:nvPr/>
        </p:nvSpPr>
        <p:spPr>
          <a:xfrm>
            <a:off x="5554188" y="381000"/>
            <a:ext cx="3208812" cy="914400"/>
          </a:xfrm>
          <a:prstGeom prst="ellipse">
            <a:avLst/>
          </a:prstGeom>
          <a:solidFill>
            <a:schemeClr val="accent5">
              <a:lumMod val="5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t>
            </a:r>
            <a:r>
              <a:rPr lang="en-US" sz="2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erkhidmat</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kerajaan</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Oval 8"/>
          <p:cNvSpPr/>
          <p:nvPr/>
        </p:nvSpPr>
        <p:spPr>
          <a:xfrm>
            <a:off x="5554188" y="2015440"/>
            <a:ext cx="3208812" cy="914400"/>
          </a:xfrm>
          <a:prstGeom prst="ellipse">
            <a:avLst/>
          </a:prstGeom>
          <a:solidFill>
            <a:schemeClr val="accent5">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erkhidmat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swasta</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Oval 9"/>
          <p:cNvSpPr/>
          <p:nvPr/>
        </p:nvSpPr>
        <p:spPr>
          <a:xfrm>
            <a:off x="6007430" y="4473036"/>
            <a:ext cx="2145970" cy="762000"/>
          </a:xfrm>
          <a:prstGeom prst="ellipse">
            <a:avLst/>
          </a:prstGeom>
          <a:solidFill>
            <a:schemeClr val="accent5">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Nelayan</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Left-Up Arrow 2"/>
          <p:cNvSpPr/>
          <p:nvPr/>
        </p:nvSpPr>
        <p:spPr>
          <a:xfrm rot="8143323">
            <a:off x="4699358" y="1005414"/>
            <a:ext cx="1524000" cy="1421478"/>
          </a:xfrm>
          <a:prstGeom prst="leftUpArrow">
            <a:avLst>
              <a:gd name="adj1" fmla="val 7413"/>
              <a:gd name="adj2" fmla="val 25000"/>
              <a:gd name="adj3" fmla="val 25000"/>
            </a:avLst>
          </a:prstGeom>
          <a:solidFill>
            <a:schemeClr val="bg1">
              <a:lumMod val="6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67797" y="3302921"/>
            <a:ext cx="1989612" cy="811877"/>
          </a:xfrm>
          <a:prstGeom prst="ellipse">
            <a:avLst/>
          </a:prstGeom>
          <a:solidFill>
            <a:schemeClr val="accent5">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Petani</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Oval 13"/>
          <p:cNvSpPr/>
          <p:nvPr/>
        </p:nvSpPr>
        <p:spPr>
          <a:xfrm>
            <a:off x="6051963" y="5608118"/>
            <a:ext cx="2085603" cy="762000"/>
          </a:xfrm>
          <a:prstGeom prst="ellipse">
            <a:avLst/>
          </a:prstGeom>
          <a:solidFill>
            <a:schemeClr val="accent5">
              <a:lumMod val="20000"/>
              <a:lumOff val="8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Buruh</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5" name="Straight Connector 4"/>
          <p:cNvCxnSpPr>
            <a:stCxn id="9" idx="4"/>
          </p:cNvCxnSpPr>
          <p:nvPr/>
        </p:nvCxnSpPr>
        <p:spPr>
          <a:xfrm>
            <a:off x="7158594" y="2929840"/>
            <a:ext cx="0" cy="37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78139" y="4099954"/>
            <a:ext cx="0" cy="37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87293" y="5235036"/>
            <a:ext cx="0" cy="373082"/>
          </a:xfrm>
          <a:prstGeom prst="line">
            <a:avLst/>
          </a:prstGeom>
        </p:spPr>
        <p:style>
          <a:lnRef idx="1">
            <a:schemeClr val="accent1"/>
          </a:lnRef>
          <a:fillRef idx="0">
            <a:schemeClr val="accent1"/>
          </a:fillRef>
          <a:effectRef idx="0">
            <a:schemeClr val="accent1"/>
          </a:effectRef>
          <a:fontRef idx="minor">
            <a:schemeClr val="tx1"/>
          </a:fontRef>
        </p:style>
      </p:cxnSp>
      <p:sp>
        <p:nvSpPr>
          <p:cNvPr id="6" name="Plaque 5"/>
          <p:cNvSpPr/>
          <p:nvPr/>
        </p:nvSpPr>
        <p:spPr>
          <a:xfrm>
            <a:off x="263236" y="1295400"/>
            <a:ext cx="4648200" cy="948640"/>
          </a:xfrm>
          <a:prstGeom prst="plaque">
            <a:avLst>
              <a:gd name="adj" fmla="val 30131"/>
            </a:avLst>
          </a:prstGeom>
          <a:solidFill>
            <a:schemeClr val="accent4">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 bidang pekerjaan </a:t>
            </a:r>
            <a:endPar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diceburi  </a:t>
            </a:r>
            <a:endParaRPr lang="en-US" sz="2400" dirty="0"/>
          </a:p>
        </p:txBody>
      </p:sp>
      <p:sp>
        <p:nvSpPr>
          <p:cNvPr id="18" name="Down Arrow 17"/>
          <p:cNvSpPr/>
          <p:nvPr/>
        </p:nvSpPr>
        <p:spPr>
          <a:xfrm>
            <a:off x="2209800" y="2244039"/>
            <a:ext cx="609600" cy="2042456"/>
          </a:xfrm>
          <a:prstGeom prst="downArrow">
            <a:avLst/>
          </a:prstGeom>
          <a:solidFill>
            <a:schemeClr val="bg1">
              <a:lumMod val="75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8"/>
          <p:cNvSpPr/>
          <p:nvPr/>
        </p:nvSpPr>
        <p:spPr>
          <a:xfrm>
            <a:off x="152400" y="4118756"/>
            <a:ext cx="5715000" cy="2251362"/>
          </a:xfrm>
          <a:prstGeom prst="plaque">
            <a:avLst>
              <a:gd name="adj" fmla="val 14982"/>
            </a:avLst>
          </a:prstGeom>
          <a:solidFill>
            <a:srgbClr val="C00000">
              <a:alpha val="82000"/>
            </a:srgbClr>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Pastikan rezeki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kita dapatkan itu betul-betul halal dan tidak menyimpang dari landasan hukum Islam yang </a:t>
            </a: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 </a:t>
            </a:r>
            <a:endPar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8700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 baik daripada rezeki yang halal</a:t>
            </a:r>
            <a:endParaRPr lang="en-US" sz="3200" dirty="0"/>
          </a:p>
        </p:txBody>
      </p:sp>
      <p:sp>
        <p:nvSpPr>
          <p:cNvPr id="7" name="Right Arrow 6"/>
          <p:cNvSpPr/>
          <p:nvPr/>
        </p:nvSpPr>
        <p:spPr>
          <a:xfrm>
            <a:off x="237506" y="5214257"/>
            <a:ext cx="25146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KETIGA</a:t>
            </a:r>
            <a:endParaRPr lang="en-US" sz="2400" dirty="0"/>
          </a:p>
        </p:txBody>
      </p:sp>
      <p:sp>
        <p:nvSpPr>
          <p:cNvPr id="8" name="Rectangle 7"/>
          <p:cNvSpPr/>
          <p:nvPr/>
        </p:nvSpPr>
        <p:spPr>
          <a:xfrm>
            <a:off x="237506" y="3069306"/>
            <a:ext cx="6096000" cy="157889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nSpc>
                <a:spcPct val="115000"/>
              </a:lnSpc>
              <a:spcAft>
                <a:spcPts val="800"/>
              </a:spcAft>
            </a:pPr>
            <a:r>
              <a:rPr lang="ms-MY" sz="2800" b="1" dirty="0" smtClean="0">
                <a:solidFill>
                  <a:srgbClr val="C00000"/>
                </a:solidFill>
                <a:latin typeface="Arial Rounded MT Bold" panose="020F0704030504030204" pitchFamily="34" charset="0"/>
              </a:rPr>
              <a:t>Hati </a:t>
            </a:r>
            <a:r>
              <a:rPr lang="ms-MY" sz="2800" b="1" dirty="0">
                <a:solidFill>
                  <a:srgbClr val="C00000"/>
                </a:solidFill>
                <a:latin typeface="Arial Rounded MT Bold" panose="020F0704030504030204" pitchFamily="34" charset="0"/>
              </a:rPr>
              <a:t>semakin dekat dengan Allah dan melaksanakan segala perintah dengan hati yang tenang. </a:t>
            </a:r>
            <a:endParaRPr lang="en-US" sz="2800" b="1" dirty="0" smtClean="0">
              <a:solidFill>
                <a:schemeClr val="accent6">
                  <a:lumMod val="50000"/>
                </a:schemeClr>
              </a:solidFill>
              <a:latin typeface="Arial Rounded MT Bold" panose="020F0704030504030204" pitchFamily="34" charset="0"/>
            </a:endParaRPr>
          </a:p>
        </p:txBody>
      </p:sp>
      <p:sp>
        <p:nvSpPr>
          <p:cNvPr id="11" name="Rectangle 10"/>
          <p:cNvSpPr/>
          <p:nvPr/>
        </p:nvSpPr>
        <p:spPr>
          <a:xfrm>
            <a:off x="3063433" y="1143000"/>
            <a:ext cx="5569380" cy="157889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nSpc>
                <a:spcPct val="115000"/>
              </a:lnSpc>
              <a:spcAft>
                <a:spcPts val="800"/>
              </a:spcAft>
            </a:pPr>
            <a:r>
              <a:rPr lang="sv-SE" sz="2800" b="1" dirty="0" smtClean="0">
                <a:solidFill>
                  <a:srgbClr val="C00000"/>
                </a:solidFill>
                <a:latin typeface="Arial Rounded MT Bold" panose="020F0704030504030204" pitchFamily="34" charset="0"/>
              </a:rPr>
              <a:t>Sentiasa </a:t>
            </a:r>
            <a:r>
              <a:rPr lang="sv-SE" sz="2800" b="1" dirty="0">
                <a:solidFill>
                  <a:srgbClr val="C00000"/>
                </a:solidFill>
                <a:latin typeface="Arial Rounded MT Bold" panose="020F0704030504030204" pitchFamily="34" charset="0"/>
              </a:rPr>
              <a:t>menjadi hamba yang bersyukur dan redha di atas setiap ketentuan Allah.</a:t>
            </a:r>
            <a:endParaRPr lang="en-US" sz="2800" b="1" dirty="0" smtClean="0">
              <a:solidFill>
                <a:schemeClr val="accent6">
                  <a:lumMod val="50000"/>
                </a:schemeClr>
              </a:solidFill>
              <a:latin typeface="Arial Rounded MT Bold" panose="020F0704030504030204" pitchFamily="34" charset="0"/>
            </a:endParaRPr>
          </a:p>
        </p:txBody>
      </p:sp>
      <p:sp>
        <p:nvSpPr>
          <p:cNvPr id="12" name="Right Arrow 11"/>
          <p:cNvSpPr/>
          <p:nvPr/>
        </p:nvSpPr>
        <p:spPr>
          <a:xfrm>
            <a:off x="383936" y="1360947"/>
            <a:ext cx="2514600" cy="1143000"/>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PERTAMA</a:t>
            </a:r>
            <a:endParaRPr lang="en-US" sz="2400" dirty="0"/>
          </a:p>
        </p:txBody>
      </p:sp>
      <p:sp>
        <p:nvSpPr>
          <p:cNvPr id="2" name="Left Arrow 1"/>
          <p:cNvSpPr/>
          <p:nvPr/>
        </p:nvSpPr>
        <p:spPr>
          <a:xfrm>
            <a:off x="6333506" y="3249153"/>
            <a:ext cx="247650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atin typeface="Arial Rounded MT Bold" panose="020F0704030504030204" pitchFamily="34" charset="0"/>
              </a:rPr>
              <a:t>KEDUA</a:t>
            </a:r>
            <a:endParaRPr lang="en-US" sz="2800" dirty="0"/>
          </a:p>
        </p:txBody>
      </p:sp>
      <p:sp>
        <p:nvSpPr>
          <p:cNvPr id="9" name="Rectangle 8"/>
          <p:cNvSpPr/>
          <p:nvPr/>
        </p:nvSpPr>
        <p:spPr>
          <a:xfrm>
            <a:off x="2898536" y="4996310"/>
            <a:ext cx="5734277" cy="157889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nSpc>
                <a:spcPct val="115000"/>
              </a:lnSpc>
              <a:spcAft>
                <a:spcPts val="800"/>
              </a:spcAft>
            </a:pPr>
            <a:r>
              <a:rPr lang="ms-MY" sz="2800" b="1" dirty="0" smtClean="0">
                <a:solidFill>
                  <a:srgbClr val="C00000"/>
                </a:solidFill>
                <a:latin typeface="Arial Rounded MT Bold" panose="020F0704030504030204" pitchFamily="34" charset="0"/>
              </a:rPr>
              <a:t>Mengeluarkan </a:t>
            </a:r>
            <a:r>
              <a:rPr lang="ms-MY" sz="2800" b="1" dirty="0">
                <a:solidFill>
                  <a:srgbClr val="C00000"/>
                </a:solidFill>
                <a:latin typeface="Arial Rounded MT Bold" panose="020F0704030504030204" pitchFamily="34" charset="0"/>
              </a:rPr>
              <a:t>zakat dan gemar bersedekah kepada orang yang memerlukan. </a:t>
            </a:r>
            <a:endParaRPr lang="en-US" sz="2800" b="1" dirty="0" smtClean="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2959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 baik daripada rezeki yang halal</a:t>
            </a:r>
            <a:endParaRPr lang="en-US" sz="3200" dirty="0"/>
          </a:p>
        </p:txBody>
      </p:sp>
      <p:sp>
        <p:nvSpPr>
          <p:cNvPr id="8" name="Rectangle 7"/>
          <p:cNvSpPr/>
          <p:nvPr/>
        </p:nvSpPr>
        <p:spPr>
          <a:xfrm>
            <a:off x="85106" y="3582174"/>
            <a:ext cx="6218217" cy="103804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nSpc>
                <a:spcPct val="115000"/>
              </a:lnSpc>
              <a:spcAft>
                <a:spcPts val="800"/>
              </a:spcAft>
            </a:pPr>
            <a:r>
              <a:rPr lang="ms-MY" sz="2800" b="1" dirty="0" smtClean="0">
                <a:solidFill>
                  <a:srgbClr val="C00000"/>
                </a:solidFill>
                <a:latin typeface="Arial Rounded MT Bold" panose="020F0704030504030204" pitchFamily="34" charset="0"/>
              </a:rPr>
              <a:t>Doa </a:t>
            </a:r>
            <a:r>
              <a:rPr lang="ms-MY" sz="2800" b="1" dirty="0">
                <a:solidFill>
                  <a:srgbClr val="C00000"/>
                </a:solidFill>
                <a:latin typeface="Arial Rounded MT Bold" panose="020F0704030504030204" pitchFamily="34" charset="0"/>
              </a:rPr>
              <a:t>dan permohonannya sentiasa dimakbulkan oleh </a:t>
            </a:r>
            <a:r>
              <a:rPr lang="ms-MY" sz="2800" b="1" dirty="0" smtClean="0">
                <a:solidFill>
                  <a:srgbClr val="C00000"/>
                </a:solidFill>
                <a:latin typeface="Arial Rounded MT Bold" panose="020F0704030504030204" pitchFamily="34" charset="0"/>
              </a:rPr>
              <a:t>Allah.</a:t>
            </a:r>
            <a:endParaRPr lang="en-US" sz="2800" b="1" dirty="0" smtClean="0">
              <a:solidFill>
                <a:schemeClr val="accent6">
                  <a:lumMod val="50000"/>
                </a:schemeClr>
              </a:solidFill>
              <a:latin typeface="Arial Rounded MT Bold" panose="020F0704030504030204" pitchFamily="34" charset="0"/>
            </a:endParaRPr>
          </a:p>
        </p:txBody>
      </p:sp>
      <p:sp>
        <p:nvSpPr>
          <p:cNvPr id="11" name="Rectangle 10"/>
          <p:cNvSpPr/>
          <p:nvPr/>
        </p:nvSpPr>
        <p:spPr>
          <a:xfrm>
            <a:off x="2667000" y="1143000"/>
            <a:ext cx="6324600" cy="1791260"/>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nSpc>
                <a:spcPct val="115000"/>
              </a:lnSpc>
              <a:spcAft>
                <a:spcPts val="800"/>
              </a:spcAft>
            </a:pPr>
            <a:r>
              <a:rPr lang="sv-SE" sz="2400" b="1" dirty="0" smtClean="0">
                <a:solidFill>
                  <a:srgbClr val="C00000"/>
                </a:solidFill>
                <a:latin typeface="Arial Rounded MT Bold" panose="020F0704030504030204" pitchFamily="34" charset="0"/>
              </a:rPr>
              <a:t>Mampu </a:t>
            </a:r>
            <a:r>
              <a:rPr lang="sv-SE" sz="2400" b="1" dirty="0">
                <a:solidFill>
                  <a:srgbClr val="C00000"/>
                </a:solidFill>
                <a:latin typeface="Arial Rounded MT Bold" panose="020F0704030504030204" pitchFamily="34" charset="0"/>
              </a:rPr>
              <a:t>menjauhkan dan menghindari bala daripada menghampiri kerana Allah SWT sentiasa melindungi orang yang gemar mencari keberkatan dalam rezeki.</a:t>
            </a:r>
            <a:endParaRPr lang="en-US" sz="2400" b="1" dirty="0" smtClean="0">
              <a:solidFill>
                <a:schemeClr val="accent6">
                  <a:lumMod val="50000"/>
                </a:schemeClr>
              </a:solidFill>
              <a:latin typeface="Arial Rounded MT Bold" panose="020F0704030504030204" pitchFamily="34" charset="0"/>
            </a:endParaRPr>
          </a:p>
        </p:txBody>
      </p:sp>
      <p:sp>
        <p:nvSpPr>
          <p:cNvPr id="12" name="Right Arrow 11"/>
          <p:cNvSpPr/>
          <p:nvPr/>
        </p:nvSpPr>
        <p:spPr>
          <a:xfrm>
            <a:off x="263236" y="1360947"/>
            <a:ext cx="2283064" cy="1143000"/>
          </a:xfrm>
          <a:prstGeom prst="rightArrow">
            <a:avLst/>
          </a:prstGeom>
          <a:solidFill>
            <a:schemeClr val="accent6">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KEEMPAT</a:t>
            </a:r>
            <a:endParaRPr lang="en-US" sz="2400" dirty="0"/>
          </a:p>
        </p:txBody>
      </p:sp>
      <p:sp>
        <p:nvSpPr>
          <p:cNvPr id="2" name="Left Arrow 1"/>
          <p:cNvSpPr/>
          <p:nvPr/>
        </p:nvSpPr>
        <p:spPr>
          <a:xfrm>
            <a:off x="6481453" y="3539896"/>
            <a:ext cx="2357747" cy="1125652"/>
          </a:xfrm>
          <a:prstGeom prst="leftArrow">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KELIMA</a:t>
            </a:r>
            <a:endParaRPr lang="en-US" sz="2400" dirty="0"/>
          </a:p>
        </p:txBody>
      </p:sp>
    </p:spTree>
    <p:extLst>
      <p:ext uri="{BB962C8B-B14F-4D97-AF65-F5344CB8AC3E}">
        <p14:creationId xmlns:p14="http://schemas.microsoft.com/office/powerpoint/2010/main" val="4738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1708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962400"/>
            <a:ext cx="8286808" cy="2308324"/>
          </a:xfrm>
          <a:prstGeom prst="rect">
            <a:avLst/>
          </a:prstGeom>
          <a:noFill/>
          <a:ln w="57150">
            <a:noFill/>
          </a:ln>
        </p:spPr>
        <p:txBody>
          <a:bodyPr wrap="square">
            <a:spAutoFit/>
          </a:bodyPr>
          <a:lstStyle/>
          <a:p>
            <a:pPr algn="ctr" fontAlgn="auto">
              <a:spcBef>
                <a:spcPts val="0"/>
              </a:spcBef>
              <a:spcAft>
                <a:spcPts val="0"/>
              </a:spcAft>
              <a:defRPr/>
            </a:pPr>
            <a:r>
              <a:rPr lang="en-US" sz="36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 </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yang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mewajibkan</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-Nya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menuntut</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halal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menjauhi</a:t>
            </a:r>
            <a:r>
              <a:rPr lang="en-US" sz="36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haram</a:t>
            </a:r>
            <a:endParaRPr lang="en-US" sz="36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6200" y="16332"/>
            <a:ext cx="9035156"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152400" y="1533942"/>
            <a:ext cx="8839200" cy="2123658"/>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66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الْحَمْدُ لِلَّهِ الَّذِي أَوْجَبَ عَلَى عِبَادِهِ أَنْ يَطْلُبُوا الْحَلَالَ وَيَبْتَعِدُوا عَنِ الْحَرَامِ.</a:t>
            </a:r>
            <a:endParaRPr lang="en-US" sz="66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6220" y="990600"/>
            <a:ext cx="9144000" cy="193899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p>
        </p:txBody>
      </p:sp>
      <p:sp>
        <p:nvSpPr>
          <p:cNvPr id="5" name="TextBox 4"/>
          <p:cNvSpPr txBox="1"/>
          <p:nvPr/>
        </p:nvSpPr>
        <p:spPr>
          <a:xfrm>
            <a:off x="29264" y="3048000"/>
            <a:ext cx="9144000" cy="343170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ekutu</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endPar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6220" y="16332"/>
            <a:ext cx="9144000"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52400" y="795278"/>
            <a:ext cx="8915400" cy="286232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 </a:t>
            </a:r>
          </a:p>
        </p:txBody>
      </p:sp>
      <p:sp>
        <p:nvSpPr>
          <p:cNvPr id="4" name="TextBox 3"/>
          <p:cNvSpPr txBox="1"/>
          <p:nvPr/>
        </p:nvSpPr>
        <p:spPr>
          <a:xfrm>
            <a:off x="342900" y="3733800"/>
            <a:ext cx="85344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38100" y="0"/>
            <a:ext cx="9029700"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08876" y="762000"/>
            <a:ext cx="8617635" cy="2554545"/>
          </a:xfrm>
          <a:prstGeom prst="rect">
            <a:avLst/>
          </a:prstGeom>
          <a:solidFill>
            <a:srgbClr val="7030A0">
              <a:alpha val="51000"/>
            </a:srgbClr>
          </a:solidFill>
        </p:spPr>
        <p:txBody>
          <a:bodyPr wrap="square">
            <a:spAutoFit/>
          </a:bodyPr>
          <a:lstStyle/>
          <a:p>
            <a:pPr algn="ctr" rtl="1"/>
            <a:r>
              <a:rPr lang="ar-SA"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وَإِيَّايَ بِتَقْوَى اللهِ وَطَاعَتِهِ لَعَلَّكُمْ تُفْلِحُوْنَ</a:t>
            </a:r>
            <a:endParaRPr lang="ms-MY" sz="8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1255" y="3429000"/>
            <a:ext cx="8475981" cy="2862322"/>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sv-SE"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 sama-sama kita bertaqwa kepada Allah dengan melaksanakan segala titah perintah-Nya dan meninggalkan segala larangan-Nya</a:t>
            </a:r>
            <a:endParaRPr lang="en-U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58117" y="0"/>
            <a:ext cx="9085883"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8100" y="0"/>
            <a:ext cx="9105900"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Pentagon 2"/>
          <p:cNvSpPr/>
          <p:nvPr/>
        </p:nvSpPr>
        <p:spPr>
          <a:xfrm>
            <a:off x="152400" y="1028699"/>
            <a:ext cx="4343400" cy="1447802"/>
          </a:xfrm>
          <a:prstGeom prst="homePlate">
            <a:avLst>
              <a:gd name="adj" fmla="val 66327"/>
            </a:avLst>
          </a:prstGeom>
          <a:solidFill>
            <a:schemeClr val="accent5">
              <a:lumMod val="75000"/>
              <a:alpha val="39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Suatu</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Nabi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SAW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menyebut</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kalimah</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TAQWA</a:t>
            </a:r>
          </a:p>
        </p:txBody>
      </p:sp>
      <p:sp>
        <p:nvSpPr>
          <p:cNvPr id="8" name="Heart 7"/>
          <p:cNvSpPr/>
          <p:nvPr/>
        </p:nvSpPr>
        <p:spPr>
          <a:xfrm>
            <a:off x="3993077" y="1752600"/>
            <a:ext cx="4973781" cy="3124200"/>
          </a:xfrm>
          <a:prstGeom prst="heart">
            <a:avLst/>
          </a:prstGeom>
          <a:solidFill>
            <a:srgbClr val="C00000">
              <a:alpha val="71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r>
              <a:rPr lang="en-US" sz="2400" b="1" dirty="0" err="1" smtClean="0"/>
              <a:t>Baginda</a:t>
            </a:r>
            <a:r>
              <a:rPr lang="en-US" sz="2400" b="1" dirty="0" smtClean="0"/>
              <a:t> </a:t>
            </a:r>
            <a:r>
              <a:rPr lang="en-US" sz="2400" b="1" dirty="0" err="1"/>
              <a:t>mengisyaratkan</a:t>
            </a:r>
            <a:r>
              <a:rPr lang="en-US" sz="2400" b="1" dirty="0"/>
              <a:t> </a:t>
            </a:r>
            <a:r>
              <a:rPr lang="en-US" sz="2400" b="1" dirty="0" err="1"/>
              <a:t>tangan</a:t>
            </a:r>
            <a:r>
              <a:rPr lang="en-US" sz="2400" b="1" dirty="0"/>
              <a:t> </a:t>
            </a:r>
            <a:r>
              <a:rPr lang="en-US" sz="2400" b="1" dirty="0" err="1"/>
              <a:t>ke</a:t>
            </a:r>
            <a:r>
              <a:rPr lang="en-US" sz="2400" b="1" dirty="0"/>
              <a:t> dada </a:t>
            </a:r>
            <a:r>
              <a:rPr lang="en-US" sz="2400" b="1" dirty="0" err="1"/>
              <a:t>sambil</a:t>
            </a:r>
            <a:r>
              <a:rPr lang="en-US" sz="2400" b="1" dirty="0"/>
              <a:t> </a:t>
            </a:r>
            <a:r>
              <a:rPr lang="en-US" sz="2400" b="1" dirty="0" err="1"/>
              <a:t>bersabda</a:t>
            </a:r>
            <a:r>
              <a:rPr lang="en-US" sz="2400" b="1" dirty="0"/>
              <a:t> </a:t>
            </a:r>
            <a:r>
              <a:rPr lang="en-US" sz="2400" b="1" dirty="0" smtClean="0"/>
              <a:t>:</a:t>
            </a:r>
          </a:p>
          <a:p>
            <a:pPr algn="ctr"/>
            <a:r>
              <a:rPr lang="en-US" sz="2400" b="1" dirty="0" smtClean="0"/>
              <a:t> </a:t>
            </a:r>
            <a:r>
              <a:rPr lang="en-US" sz="2400" b="1" dirty="0"/>
              <a:t>“at </a:t>
            </a:r>
            <a:r>
              <a:rPr lang="en-US" sz="2400" b="1" dirty="0" err="1"/>
              <a:t>Taqwa</a:t>
            </a:r>
            <a:r>
              <a:rPr lang="en-US" sz="2400" b="1" dirty="0"/>
              <a:t> ha </a:t>
            </a:r>
            <a:r>
              <a:rPr lang="en-US" sz="2400" b="1" dirty="0" err="1"/>
              <a:t>huna</a:t>
            </a:r>
            <a:r>
              <a:rPr lang="en-US" sz="2400" b="1" dirty="0"/>
              <a:t>” </a:t>
            </a:r>
          </a:p>
        </p:txBody>
      </p:sp>
      <p:sp>
        <p:nvSpPr>
          <p:cNvPr id="9" name="Flowchart: Alternate Process 8"/>
          <p:cNvSpPr/>
          <p:nvPr/>
        </p:nvSpPr>
        <p:spPr>
          <a:xfrm>
            <a:off x="1066800" y="5105400"/>
            <a:ext cx="7253842" cy="1447800"/>
          </a:xfrm>
          <a:prstGeom prst="flowChartAlternateProcess">
            <a:avLst/>
          </a:prstGeom>
          <a:solidFill>
            <a:srgbClr val="00206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3">
                    <a:lumMod val="40000"/>
                    <a:lumOff val="60000"/>
                  </a:schemeClr>
                </a:solidFill>
              </a:rPr>
              <a:t>T</a:t>
            </a:r>
            <a:r>
              <a:rPr lang="en-US" sz="2800" b="1" dirty="0" err="1" smtClean="0">
                <a:solidFill>
                  <a:schemeClr val="accent3">
                    <a:lumMod val="40000"/>
                    <a:lumOff val="60000"/>
                  </a:schemeClr>
                </a:solidFill>
              </a:rPr>
              <a:t>aqwa</a:t>
            </a:r>
            <a:r>
              <a:rPr lang="en-US" sz="2800" b="1" dirty="0" smtClean="0">
                <a:solidFill>
                  <a:schemeClr val="accent3">
                    <a:lumMod val="40000"/>
                    <a:lumOff val="60000"/>
                  </a:schemeClr>
                </a:solidFill>
              </a:rPr>
              <a:t> </a:t>
            </a:r>
            <a:r>
              <a:rPr lang="en-US" sz="2800" b="1" dirty="0" err="1">
                <a:solidFill>
                  <a:schemeClr val="accent3">
                    <a:lumMod val="40000"/>
                    <a:lumOff val="60000"/>
                  </a:schemeClr>
                </a:solidFill>
              </a:rPr>
              <a:t>adalah</a:t>
            </a:r>
            <a:r>
              <a:rPr lang="en-US" sz="2800" b="1" dirty="0">
                <a:solidFill>
                  <a:schemeClr val="accent3">
                    <a:lumMod val="40000"/>
                    <a:lumOff val="60000"/>
                  </a:schemeClr>
                </a:solidFill>
              </a:rPr>
              <a:t> </a:t>
            </a:r>
            <a:r>
              <a:rPr lang="en-US" sz="2800" b="1" dirty="0" err="1">
                <a:solidFill>
                  <a:schemeClr val="accent3">
                    <a:lumMod val="40000"/>
                    <a:lumOff val="60000"/>
                  </a:schemeClr>
                </a:solidFill>
              </a:rPr>
              <a:t>amalan</a:t>
            </a:r>
            <a:r>
              <a:rPr lang="en-US" sz="2800" b="1" dirty="0">
                <a:solidFill>
                  <a:schemeClr val="accent3">
                    <a:lumMod val="40000"/>
                    <a:lumOff val="60000"/>
                  </a:schemeClr>
                </a:solidFill>
              </a:rPr>
              <a:t> </a:t>
            </a:r>
            <a:r>
              <a:rPr lang="en-US" sz="2800" b="1" dirty="0" err="1">
                <a:solidFill>
                  <a:schemeClr val="accent3">
                    <a:lumMod val="40000"/>
                    <a:lumOff val="60000"/>
                  </a:schemeClr>
                </a:solidFill>
              </a:rPr>
              <a:t>hati</a:t>
            </a:r>
            <a:r>
              <a:rPr lang="en-US" sz="2800" b="1" dirty="0">
                <a:solidFill>
                  <a:schemeClr val="accent3">
                    <a:lumMod val="40000"/>
                    <a:lumOff val="60000"/>
                  </a:schemeClr>
                </a:solidFill>
              </a:rPr>
              <a:t> yang </a:t>
            </a:r>
            <a:r>
              <a:rPr lang="en-US" sz="2800" b="1" dirty="0" err="1">
                <a:solidFill>
                  <a:schemeClr val="accent3">
                    <a:lumMod val="40000"/>
                    <a:lumOff val="60000"/>
                  </a:schemeClr>
                </a:solidFill>
              </a:rPr>
              <a:t>perlu</a:t>
            </a:r>
            <a:r>
              <a:rPr lang="en-US" sz="2800" b="1" dirty="0">
                <a:solidFill>
                  <a:schemeClr val="accent3">
                    <a:lumMod val="40000"/>
                    <a:lumOff val="60000"/>
                  </a:schemeClr>
                </a:solidFill>
              </a:rPr>
              <a:t> </a:t>
            </a:r>
            <a:r>
              <a:rPr lang="en-US" sz="2800" b="1" dirty="0" err="1">
                <a:solidFill>
                  <a:schemeClr val="accent3">
                    <a:lumMod val="40000"/>
                    <a:lumOff val="60000"/>
                  </a:schemeClr>
                </a:solidFill>
              </a:rPr>
              <a:t>dizahirkan</a:t>
            </a:r>
            <a:r>
              <a:rPr lang="en-US" sz="2800" b="1" dirty="0">
                <a:solidFill>
                  <a:schemeClr val="accent3">
                    <a:lumMod val="40000"/>
                    <a:lumOff val="60000"/>
                  </a:schemeClr>
                </a:solidFill>
              </a:rPr>
              <a:t> </a:t>
            </a:r>
            <a:r>
              <a:rPr lang="en-US" sz="2800" b="1" dirty="0" err="1">
                <a:solidFill>
                  <a:schemeClr val="accent3">
                    <a:lumMod val="40000"/>
                    <a:lumOff val="60000"/>
                  </a:schemeClr>
                </a:solidFill>
              </a:rPr>
              <a:t>oleh</a:t>
            </a:r>
            <a:r>
              <a:rPr lang="en-US" sz="2800" b="1" dirty="0">
                <a:solidFill>
                  <a:schemeClr val="accent3">
                    <a:lumMod val="40000"/>
                    <a:lumOff val="60000"/>
                  </a:schemeClr>
                </a:solidFill>
              </a:rPr>
              <a:t> orang yang </a:t>
            </a:r>
            <a:r>
              <a:rPr lang="en-US" sz="2800" b="1" dirty="0" err="1">
                <a:solidFill>
                  <a:schemeClr val="accent3">
                    <a:lumMod val="40000"/>
                    <a:lumOff val="60000"/>
                  </a:schemeClr>
                </a:solidFill>
              </a:rPr>
              <a:t>bertaqwa</a:t>
            </a:r>
            <a:r>
              <a:rPr lang="en-US" sz="2800" b="1" dirty="0">
                <a:solidFill>
                  <a:schemeClr val="accent3">
                    <a:lumMod val="40000"/>
                    <a:lumOff val="60000"/>
                  </a:schemeClr>
                </a:solidFill>
              </a:rPr>
              <a:t> </a:t>
            </a:r>
            <a:r>
              <a:rPr lang="en-US" sz="2800" b="1" dirty="0" err="1">
                <a:solidFill>
                  <a:schemeClr val="accent3">
                    <a:lumMod val="40000"/>
                    <a:lumOff val="60000"/>
                  </a:schemeClr>
                </a:solidFill>
              </a:rPr>
              <a:t>sama</a:t>
            </a:r>
            <a:r>
              <a:rPr lang="en-US" sz="2800" b="1" dirty="0">
                <a:solidFill>
                  <a:schemeClr val="accent3">
                    <a:lumMod val="40000"/>
                    <a:lumOff val="60000"/>
                  </a:schemeClr>
                </a:solidFill>
              </a:rPr>
              <a:t> </a:t>
            </a:r>
            <a:r>
              <a:rPr lang="en-US" sz="2800" b="1" dirty="0" err="1">
                <a:solidFill>
                  <a:schemeClr val="accent3">
                    <a:lumMod val="40000"/>
                    <a:lumOff val="60000"/>
                  </a:schemeClr>
                </a:solidFill>
              </a:rPr>
              <a:t>ada</a:t>
            </a:r>
            <a:r>
              <a:rPr lang="en-US" sz="2800" b="1" dirty="0">
                <a:solidFill>
                  <a:schemeClr val="accent3">
                    <a:lumMod val="40000"/>
                    <a:lumOff val="60000"/>
                  </a:schemeClr>
                </a:solidFill>
              </a:rPr>
              <a:t> </a:t>
            </a:r>
            <a:r>
              <a:rPr lang="en-US" sz="2800" b="1" dirty="0" err="1">
                <a:solidFill>
                  <a:schemeClr val="accent3">
                    <a:lumMod val="40000"/>
                    <a:lumOff val="60000"/>
                  </a:schemeClr>
                </a:solidFill>
              </a:rPr>
              <a:t>melalui</a:t>
            </a:r>
            <a:r>
              <a:rPr lang="en-US" sz="2800" b="1" dirty="0">
                <a:solidFill>
                  <a:schemeClr val="accent3">
                    <a:lumMod val="40000"/>
                    <a:lumOff val="60000"/>
                  </a:schemeClr>
                </a:solidFill>
              </a:rPr>
              <a:t> </a:t>
            </a:r>
            <a:r>
              <a:rPr lang="en-US" sz="2800" b="1" dirty="0" err="1">
                <a:solidFill>
                  <a:schemeClr val="accent3">
                    <a:lumMod val="40000"/>
                    <a:lumOff val="60000"/>
                  </a:schemeClr>
                </a:solidFill>
              </a:rPr>
              <a:t>perlakuan</a:t>
            </a:r>
            <a:r>
              <a:rPr lang="en-US" sz="2800" b="1" dirty="0">
                <a:solidFill>
                  <a:schemeClr val="accent3">
                    <a:lumMod val="40000"/>
                    <a:lumOff val="60000"/>
                  </a:schemeClr>
                </a:solidFill>
              </a:rPr>
              <a:t> </a:t>
            </a:r>
            <a:r>
              <a:rPr lang="en-US" sz="2800" b="1" dirty="0" err="1">
                <a:solidFill>
                  <a:schemeClr val="accent3">
                    <a:lumMod val="40000"/>
                    <a:lumOff val="60000"/>
                  </a:schemeClr>
                </a:solidFill>
              </a:rPr>
              <a:t>atau</a:t>
            </a:r>
            <a:r>
              <a:rPr lang="en-US" sz="2800" b="1" dirty="0">
                <a:solidFill>
                  <a:schemeClr val="accent3">
                    <a:lumMod val="40000"/>
                    <a:lumOff val="60000"/>
                  </a:schemeClr>
                </a:solidFill>
              </a:rPr>
              <a:t> </a:t>
            </a:r>
            <a:r>
              <a:rPr lang="en-US" sz="2800" b="1" dirty="0" err="1">
                <a:solidFill>
                  <a:schemeClr val="accent3">
                    <a:lumMod val="40000"/>
                    <a:lumOff val="60000"/>
                  </a:schemeClr>
                </a:solidFill>
              </a:rPr>
              <a:t>perkataan</a:t>
            </a:r>
            <a:endParaRPr lang="en-US" sz="2800" b="1" dirty="0">
              <a:solidFill>
                <a:schemeClr val="accent3">
                  <a:lumMod val="40000"/>
                  <a:lumOff val="60000"/>
                </a:schemeClr>
              </a:solidFill>
            </a:endParaRPr>
          </a:p>
        </p:txBody>
      </p:sp>
    </p:spTree>
    <p:extLst>
      <p:ext uri="{BB962C8B-B14F-4D97-AF65-F5344CB8AC3E}">
        <p14:creationId xmlns:p14="http://schemas.microsoft.com/office/powerpoint/2010/main" val="154431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20000" r="-20000"/>
          </a:stretch>
        </a:blipFill>
        <a:effectLst/>
      </p:bgPr>
    </p:bg>
    <p:spTree>
      <p:nvGrpSpPr>
        <p:cNvPr id="1" name=""/>
        <p:cNvGrpSpPr/>
        <p:nvPr/>
      </p:nvGrpSpPr>
      <p:grpSpPr>
        <a:xfrm>
          <a:off x="0" y="0"/>
          <a:ext cx="0" cy="0"/>
          <a:chOff x="0" y="0"/>
          <a:chExt cx="0" cy="0"/>
        </a:xfrm>
      </p:grpSpPr>
      <p:sp>
        <p:nvSpPr>
          <p:cNvPr id="10" name="Rectangle 9"/>
          <p:cNvSpPr/>
          <p:nvPr/>
        </p:nvSpPr>
        <p:spPr>
          <a:xfrm>
            <a:off x="2134752" y="1238472"/>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19 November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  Rabiul Akhir 1443</a:t>
            </a:r>
          </a:p>
        </p:txBody>
      </p:sp>
      <p:sp>
        <p:nvSpPr>
          <p:cNvPr id="4" name="Rectangle 3"/>
          <p:cNvSpPr/>
          <p:nvPr/>
        </p:nvSpPr>
        <p:spPr>
          <a:xfrm>
            <a:off x="1754904" y="333104"/>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197922" y="2590800"/>
            <a:ext cx="8752764"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Rezeki</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Halal </a:t>
            </a:r>
            <a:r>
              <a:rPr lang="en-US"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Membawa</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Keberkatan</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657101" y="152400"/>
            <a:ext cx="81153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 Islam dituntut agar sentiasa mencari keberkatan dalam setiap perkara</a:t>
            </a:r>
            <a:endParaRPr lang="en-US" sz="2400" dirty="0"/>
          </a:p>
        </p:txBody>
      </p:sp>
      <p:sp>
        <p:nvSpPr>
          <p:cNvPr id="5" name="Rectangle 4"/>
          <p:cNvSpPr/>
          <p:nvPr/>
        </p:nvSpPr>
        <p:spPr>
          <a:xfrm>
            <a:off x="3124200" y="1248888"/>
            <a:ext cx="5083572" cy="1799112"/>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Selalunya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dikaitkan dengan kebaikan Ilahi yang merupakan kurniaan Allah</a:t>
            </a:r>
            <a:endParaRPr lang="sv-SE"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4" name="Right Arrow 3"/>
          <p:cNvSpPr/>
          <p:nvPr/>
        </p:nvSpPr>
        <p:spPr>
          <a:xfrm>
            <a:off x="228600" y="1653144"/>
            <a:ext cx="2743200" cy="990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dobe Garamond Pro Bold" pitchFamily="18" charset="0"/>
              </a:rPr>
              <a:t>BAROKAH</a:t>
            </a:r>
            <a:endParaRPr lang="en-US" sz="2800" b="1" dirty="0">
              <a:latin typeface="Adobe Garamond Pro Bold" pitchFamily="18" charset="0"/>
            </a:endParaRPr>
          </a:p>
        </p:txBody>
      </p:sp>
      <p:sp>
        <p:nvSpPr>
          <p:cNvPr id="7" name="Right Arrow 6"/>
          <p:cNvSpPr/>
          <p:nvPr/>
        </p:nvSpPr>
        <p:spPr>
          <a:xfrm rot="5400000">
            <a:off x="4730337" y="3352800"/>
            <a:ext cx="1600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dobe Garamond Pro Bold" pitchFamily="18" charset="0"/>
              </a:rPr>
              <a:t>CONTOH</a:t>
            </a:r>
            <a:endParaRPr lang="en-US" b="1" dirty="0">
              <a:latin typeface="Adobe Garamond Pro Bold" pitchFamily="18" charset="0"/>
            </a:endParaRPr>
          </a:p>
        </p:txBody>
      </p:sp>
      <p:sp>
        <p:nvSpPr>
          <p:cNvPr id="8" name="Rectangle 7"/>
          <p:cNvSpPr/>
          <p:nvPr/>
        </p:nvSpPr>
        <p:spPr>
          <a:xfrm>
            <a:off x="657101" y="4800600"/>
            <a:ext cx="7953499" cy="1997034"/>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Kita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dianjurkan untuk menyebut lafaz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Basmalah setiap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kali memulakan pekerjaan kerana mengharapkan keberkatan padanya</a:t>
            </a:r>
            <a:endParaRPr lang="sv-SE"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6000" r="-6000"/>
          </a:stretch>
        </a:blipFill>
        <a:effectLst/>
      </p:bgPr>
    </p:bg>
    <p:spTree>
      <p:nvGrpSpPr>
        <p:cNvPr id="1" name=""/>
        <p:cNvGrpSpPr/>
        <p:nvPr/>
      </p:nvGrpSpPr>
      <p:grpSpPr>
        <a:xfrm>
          <a:off x="0" y="0"/>
          <a:ext cx="0" cy="0"/>
          <a:chOff x="0" y="0"/>
          <a:chExt cx="0" cy="0"/>
        </a:xfrm>
      </p:grpSpPr>
      <p:sp>
        <p:nvSpPr>
          <p:cNvPr id="7" name="Right Arrow 6"/>
          <p:cNvSpPr/>
          <p:nvPr/>
        </p:nvSpPr>
        <p:spPr>
          <a:xfrm rot="5400000">
            <a:off x="4233553" y="347353"/>
            <a:ext cx="1515094"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dobe Garamond Pro Bold" pitchFamily="18" charset="0"/>
              </a:rPr>
              <a:t>CONTOH</a:t>
            </a:r>
            <a:endParaRPr lang="en-US" b="1" dirty="0">
              <a:latin typeface="Adobe Garamond Pro Bold" pitchFamily="18" charset="0"/>
            </a:endParaRPr>
          </a:p>
        </p:txBody>
      </p:sp>
      <p:sp>
        <p:nvSpPr>
          <p:cNvPr id="8" name="Rectangle 7"/>
          <p:cNvSpPr/>
          <p:nvPr/>
        </p:nvSpPr>
        <p:spPr>
          <a:xfrm>
            <a:off x="685799" y="1828800"/>
            <a:ext cx="7953499" cy="2369128"/>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Harta </a:t>
            </a: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yang disedekahkan dan dizakatkan, masa yang dihabiskan dan umur yang digunakan untuk menuntut ilmu dan beramal ibadat, negara yang makmur dan mendapat keampunan Allah s.w.t, Baldatun Tayyibatun Warabbun Ghafur</a:t>
            </a:r>
            <a:endPar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9" name="Rectangle 8"/>
          <p:cNvSpPr/>
          <p:nvPr/>
        </p:nvSpPr>
        <p:spPr>
          <a:xfrm>
            <a:off x="685800" y="4356264"/>
            <a:ext cx="7953499" cy="2369128"/>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Setiap </a:t>
            </a: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rezeki yang diperolehi dengan cara yang baik dan ada keberkatan, ia mencukupi walaupun sedikit. Manakala rezeki yang tidak berkat adalah rezeki yang diperolehi dari sumber dan cara tidak halal</a:t>
            </a:r>
            <a:endPar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297715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12405697</TotalTime>
  <Words>1107</Words>
  <Application>Microsoft Office PowerPoint</Application>
  <PresentationFormat>On-screen Show (4:3)</PresentationFormat>
  <Paragraphs>139</Paragraphs>
  <Slides>35</Slides>
  <Notes>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35</vt:i4>
      </vt:variant>
    </vt:vector>
  </HeadingPairs>
  <TitlesOfParts>
    <vt:vector size="55" baseType="lpstr">
      <vt:lpstr>A25-SQUANOVA</vt:lpstr>
      <vt:lpstr>Adobe Garamond Pro Bold</vt:lpstr>
      <vt:lpstr>Agency FB</vt:lpstr>
      <vt:lpstr>Aharoni</vt:lpstr>
      <vt:lpstr>American Classic</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303</cp:revision>
  <dcterms:created xsi:type="dcterms:W3CDTF">2017-12-24T04:47:57Z</dcterms:created>
  <dcterms:modified xsi:type="dcterms:W3CDTF">2021-11-16T06:50:31Z</dcterms:modified>
</cp:coreProperties>
</file>